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32404050" cy="51206400"/>
  <p:notesSz cx="6858000" cy="9144000"/>
  <p:defaultTextStyle>
    <a:defPPr>
      <a:defRPr lang="fa-IR"/>
    </a:defPPr>
    <a:lvl1pPr marL="0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6991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33982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500973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67963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34954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3001945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68936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335927" algn="r" defTabSz="4333982" rtl="1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0764" autoAdjust="0"/>
  </p:normalViewPr>
  <p:slideViewPr>
    <p:cSldViewPr>
      <p:cViewPr>
        <p:scale>
          <a:sx n="20" d="100"/>
          <a:sy n="20" d="100"/>
        </p:scale>
        <p:origin x="-1158" y="504"/>
      </p:cViewPr>
      <p:guideLst>
        <p:guide orient="horz" pos="1612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5" y="15907181"/>
            <a:ext cx="27543444" cy="1097618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9" y="29016962"/>
            <a:ext cx="22682837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6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33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0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67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3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001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6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35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8784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08462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643580" y="3105582"/>
            <a:ext cx="5783224" cy="6616530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8287" y="3105582"/>
            <a:ext cx="16815227" cy="66165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3590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351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6" y="32904860"/>
            <a:ext cx="27543444" cy="10170161"/>
          </a:xfrm>
        </p:spPr>
        <p:txBody>
          <a:bodyPr anchor="t"/>
          <a:lstStyle>
            <a:lvl1pPr algn="r">
              <a:defRPr sz="19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6" y="21703464"/>
            <a:ext cx="27543444" cy="11201396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6991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33982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50097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6796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3495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300194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6893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33592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2349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8287" y="18088193"/>
            <a:ext cx="11296412" cy="51182694"/>
          </a:xfrm>
        </p:spPr>
        <p:txBody>
          <a:bodyPr/>
          <a:lstStyle>
            <a:lvl1pPr>
              <a:defRPr sz="13300"/>
            </a:lvl1pPr>
            <a:lvl2pPr>
              <a:defRPr sz="114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124771" y="18088193"/>
            <a:ext cx="11302035" cy="51182694"/>
          </a:xfrm>
        </p:spPr>
        <p:txBody>
          <a:bodyPr/>
          <a:lstStyle>
            <a:lvl1pPr>
              <a:defRPr sz="13300"/>
            </a:lvl1pPr>
            <a:lvl2pPr>
              <a:defRPr sz="114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2290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4" y="2050633"/>
            <a:ext cx="29163647" cy="85343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11462178"/>
            <a:ext cx="14317415" cy="4776891"/>
          </a:xfrm>
        </p:spPr>
        <p:txBody>
          <a:bodyPr anchor="b"/>
          <a:lstStyle>
            <a:lvl1pPr marL="0" indent="0">
              <a:buNone/>
              <a:defRPr sz="11400" b="1"/>
            </a:lvl1pPr>
            <a:lvl2pPr marL="2166991" indent="0">
              <a:buNone/>
              <a:defRPr sz="9500" b="1"/>
            </a:lvl2pPr>
            <a:lvl3pPr marL="4333982" indent="0">
              <a:buNone/>
              <a:defRPr sz="8500" b="1"/>
            </a:lvl3pPr>
            <a:lvl4pPr marL="6500973" indent="0">
              <a:buNone/>
              <a:defRPr sz="7600" b="1"/>
            </a:lvl4pPr>
            <a:lvl5pPr marL="8667963" indent="0">
              <a:buNone/>
              <a:defRPr sz="7600" b="1"/>
            </a:lvl5pPr>
            <a:lvl6pPr marL="10834954" indent="0">
              <a:buNone/>
              <a:defRPr sz="7600" b="1"/>
            </a:lvl6pPr>
            <a:lvl7pPr marL="13001945" indent="0">
              <a:buNone/>
              <a:defRPr sz="7600" b="1"/>
            </a:lvl7pPr>
            <a:lvl8pPr marL="15168936" indent="0">
              <a:buNone/>
              <a:defRPr sz="7600" b="1"/>
            </a:lvl8pPr>
            <a:lvl9pPr marL="17335927" indent="0">
              <a:buNone/>
              <a:defRPr sz="7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16239067"/>
            <a:ext cx="14317415" cy="29502949"/>
          </a:xfrm>
        </p:spPr>
        <p:txBody>
          <a:bodyPr/>
          <a:lstStyle>
            <a:lvl1pPr>
              <a:defRPr sz="114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11462178"/>
            <a:ext cx="14323042" cy="4776891"/>
          </a:xfrm>
        </p:spPr>
        <p:txBody>
          <a:bodyPr anchor="b"/>
          <a:lstStyle>
            <a:lvl1pPr marL="0" indent="0">
              <a:buNone/>
              <a:defRPr sz="11400" b="1"/>
            </a:lvl1pPr>
            <a:lvl2pPr marL="2166991" indent="0">
              <a:buNone/>
              <a:defRPr sz="9500" b="1"/>
            </a:lvl2pPr>
            <a:lvl3pPr marL="4333982" indent="0">
              <a:buNone/>
              <a:defRPr sz="8500" b="1"/>
            </a:lvl3pPr>
            <a:lvl4pPr marL="6500973" indent="0">
              <a:buNone/>
              <a:defRPr sz="7600" b="1"/>
            </a:lvl4pPr>
            <a:lvl5pPr marL="8667963" indent="0">
              <a:buNone/>
              <a:defRPr sz="7600" b="1"/>
            </a:lvl5pPr>
            <a:lvl6pPr marL="10834954" indent="0">
              <a:buNone/>
              <a:defRPr sz="7600" b="1"/>
            </a:lvl6pPr>
            <a:lvl7pPr marL="13001945" indent="0">
              <a:buNone/>
              <a:defRPr sz="7600" b="1"/>
            </a:lvl7pPr>
            <a:lvl8pPr marL="15168936" indent="0">
              <a:buNone/>
              <a:defRPr sz="7600" b="1"/>
            </a:lvl8pPr>
            <a:lvl9pPr marL="17335927" indent="0">
              <a:buNone/>
              <a:defRPr sz="7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16239067"/>
            <a:ext cx="14323042" cy="29502949"/>
          </a:xfrm>
        </p:spPr>
        <p:txBody>
          <a:bodyPr/>
          <a:lstStyle>
            <a:lvl1pPr>
              <a:defRPr sz="114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528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956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1630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2038777"/>
            <a:ext cx="10660710" cy="8676642"/>
          </a:xfrm>
        </p:spPr>
        <p:txBody>
          <a:bodyPr anchor="b"/>
          <a:lstStyle>
            <a:lvl1pPr algn="r">
              <a:defRPr sz="95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2038777"/>
            <a:ext cx="18114766" cy="43703246"/>
          </a:xfrm>
        </p:spPr>
        <p:txBody>
          <a:bodyPr/>
          <a:lstStyle>
            <a:lvl1pPr>
              <a:defRPr sz="15200"/>
            </a:lvl1pPr>
            <a:lvl2pPr>
              <a:defRPr sz="13300"/>
            </a:lvl2pPr>
            <a:lvl3pPr>
              <a:defRPr sz="114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3" y="10715417"/>
            <a:ext cx="10660710" cy="35026604"/>
          </a:xfrm>
        </p:spPr>
        <p:txBody>
          <a:bodyPr/>
          <a:lstStyle>
            <a:lvl1pPr marL="0" indent="0">
              <a:buNone/>
              <a:defRPr sz="6600"/>
            </a:lvl1pPr>
            <a:lvl2pPr marL="2166991" indent="0">
              <a:buNone/>
              <a:defRPr sz="5700"/>
            </a:lvl2pPr>
            <a:lvl3pPr marL="4333982" indent="0">
              <a:buNone/>
              <a:defRPr sz="4700"/>
            </a:lvl3pPr>
            <a:lvl4pPr marL="6500973" indent="0">
              <a:buNone/>
              <a:defRPr sz="4300"/>
            </a:lvl4pPr>
            <a:lvl5pPr marL="8667963" indent="0">
              <a:buNone/>
              <a:defRPr sz="4300"/>
            </a:lvl5pPr>
            <a:lvl6pPr marL="10834954" indent="0">
              <a:buNone/>
              <a:defRPr sz="4300"/>
            </a:lvl6pPr>
            <a:lvl7pPr marL="13001945" indent="0">
              <a:buNone/>
              <a:defRPr sz="4300"/>
            </a:lvl7pPr>
            <a:lvl8pPr marL="15168936" indent="0">
              <a:buNone/>
              <a:defRPr sz="4300"/>
            </a:lvl8pPr>
            <a:lvl9pPr marL="17335927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3873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2" y="35844480"/>
            <a:ext cx="19442430" cy="4231645"/>
          </a:xfrm>
        </p:spPr>
        <p:txBody>
          <a:bodyPr anchor="b"/>
          <a:lstStyle>
            <a:lvl1pPr algn="r">
              <a:defRPr sz="95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2" y="4575389"/>
            <a:ext cx="19442430" cy="30723840"/>
          </a:xfrm>
        </p:spPr>
        <p:txBody>
          <a:bodyPr/>
          <a:lstStyle>
            <a:lvl1pPr marL="0" indent="0">
              <a:buNone/>
              <a:defRPr sz="15200"/>
            </a:lvl1pPr>
            <a:lvl2pPr marL="2166991" indent="0">
              <a:buNone/>
              <a:defRPr sz="13300"/>
            </a:lvl2pPr>
            <a:lvl3pPr marL="4333982" indent="0">
              <a:buNone/>
              <a:defRPr sz="11400"/>
            </a:lvl3pPr>
            <a:lvl4pPr marL="6500973" indent="0">
              <a:buNone/>
              <a:defRPr sz="9500"/>
            </a:lvl4pPr>
            <a:lvl5pPr marL="8667963" indent="0">
              <a:buNone/>
              <a:defRPr sz="9500"/>
            </a:lvl5pPr>
            <a:lvl6pPr marL="10834954" indent="0">
              <a:buNone/>
              <a:defRPr sz="9500"/>
            </a:lvl6pPr>
            <a:lvl7pPr marL="13001945" indent="0">
              <a:buNone/>
              <a:defRPr sz="9500"/>
            </a:lvl7pPr>
            <a:lvl8pPr marL="15168936" indent="0">
              <a:buNone/>
              <a:defRPr sz="9500"/>
            </a:lvl8pPr>
            <a:lvl9pPr marL="17335927" indent="0">
              <a:buNone/>
              <a:defRPr sz="95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2" y="40076123"/>
            <a:ext cx="19442430" cy="6009635"/>
          </a:xfrm>
        </p:spPr>
        <p:txBody>
          <a:bodyPr/>
          <a:lstStyle>
            <a:lvl1pPr marL="0" indent="0">
              <a:buNone/>
              <a:defRPr sz="6600"/>
            </a:lvl1pPr>
            <a:lvl2pPr marL="2166991" indent="0">
              <a:buNone/>
              <a:defRPr sz="5700"/>
            </a:lvl2pPr>
            <a:lvl3pPr marL="4333982" indent="0">
              <a:buNone/>
              <a:defRPr sz="4700"/>
            </a:lvl3pPr>
            <a:lvl4pPr marL="6500973" indent="0">
              <a:buNone/>
              <a:defRPr sz="4300"/>
            </a:lvl4pPr>
            <a:lvl5pPr marL="8667963" indent="0">
              <a:buNone/>
              <a:defRPr sz="4300"/>
            </a:lvl5pPr>
            <a:lvl6pPr marL="10834954" indent="0">
              <a:buNone/>
              <a:defRPr sz="4300"/>
            </a:lvl6pPr>
            <a:lvl7pPr marL="13001945" indent="0">
              <a:buNone/>
              <a:defRPr sz="4300"/>
            </a:lvl7pPr>
            <a:lvl8pPr marL="15168936" indent="0">
              <a:buNone/>
              <a:defRPr sz="4300"/>
            </a:lvl8pPr>
            <a:lvl9pPr marL="17335927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9820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4" y="2050633"/>
            <a:ext cx="29163647" cy="8534399"/>
          </a:xfrm>
          <a:prstGeom prst="rect">
            <a:avLst/>
          </a:prstGeom>
        </p:spPr>
        <p:txBody>
          <a:bodyPr vert="horz" lIns="433398" tIns="216699" rIns="433398" bIns="216699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4" y="11948166"/>
            <a:ext cx="29163647" cy="33793855"/>
          </a:xfrm>
          <a:prstGeom prst="rect">
            <a:avLst/>
          </a:prstGeom>
        </p:spPr>
        <p:txBody>
          <a:bodyPr vert="horz" lIns="433398" tIns="216699" rIns="433398" bIns="216699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2902" y="47460750"/>
            <a:ext cx="7560944" cy="2726268"/>
          </a:xfrm>
          <a:prstGeom prst="rect">
            <a:avLst/>
          </a:prstGeom>
        </p:spPr>
        <p:txBody>
          <a:bodyPr vert="horz" lIns="433398" tIns="216699" rIns="433398" bIns="216699" rtlCol="1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C90BF-5E55-4632-96D6-BC56B02CB866}" type="datetimeFigureOut">
              <a:rPr lang="fa-IR" smtClean="0"/>
              <a:t>1395/08/03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6" y="47460750"/>
            <a:ext cx="10261282" cy="2726268"/>
          </a:xfrm>
          <a:prstGeom prst="rect">
            <a:avLst/>
          </a:prstGeom>
        </p:spPr>
        <p:txBody>
          <a:bodyPr vert="horz" lIns="433398" tIns="216699" rIns="433398" bIns="216699" rtlCol="1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0204" y="47460750"/>
            <a:ext cx="7560944" cy="2726268"/>
          </a:xfrm>
          <a:prstGeom prst="rect">
            <a:avLst/>
          </a:prstGeom>
        </p:spPr>
        <p:txBody>
          <a:bodyPr vert="horz" lIns="433398" tIns="216699" rIns="433398" bIns="216699" rtlCol="1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315F8-7BD3-4E34-AE39-454FB8A1CEC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8309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33982" rtl="1" eaLnBrk="1" latinLnBrk="0" hangingPunct="1">
        <a:spcBef>
          <a:spcPct val="0"/>
        </a:spcBef>
        <a:buNone/>
        <a:defRPr sz="20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5243" indent="-1625243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15200" kern="1200">
          <a:solidFill>
            <a:schemeClr val="tx1"/>
          </a:solidFill>
          <a:latin typeface="+mn-lt"/>
          <a:ea typeface="+mn-ea"/>
          <a:cs typeface="+mn-cs"/>
        </a:defRPr>
      </a:lvl1pPr>
      <a:lvl2pPr marL="3521360" indent="-1354369" algn="r" defTabSz="4333982" rtl="1" eaLnBrk="1" latinLnBrk="0" hangingPunct="1">
        <a:spcBef>
          <a:spcPct val="20000"/>
        </a:spcBef>
        <a:buFont typeface="Arial" panose="020B0604020202020204" pitchFamily="34" charset="0"/>
        <a:buChar char="–"/>
        <a:defRPr sz="13300" kern="1200">
          <a:solidFill>
            <a:schemeClr val="tx1"/>
          </a:solidFill>
          <a:latin typeface="+mn-lt"/>
          <a:ea typeface="+mn-ea"/>
          <a:cs typeface="+mn-cs"/>
        </a:defRPr>
      </a:lvl2pPr>
      <a:lvl3pPr marL="5417477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3pPr>
      <a:lvl4pPr marL="7584468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51459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918450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85440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2431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419422" indent="-1083495" algn="r" defTabSz="4333982" rtl="1" eaLnBrk="1" latinLnBrk="0" hangingPunct="1">
        <a:spcBef>
          <a:spcPct val="20000"/>
        </a:spcBef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6991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33982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500973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67963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34954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1945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68936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335927" algn="r" defTabSz="4333982" rtl="1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440385" y="3772006"/>
            <a:ext cx="29739303" cy="8817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a-IR" sz="14000" b="1" dirty="0" smtClean="0">
                <a:ln w="28575" cap="flat" cmpd="sng" algn="ctr">
                  <a:solidFill>
                    <a:srgbClr val="1E1C11"/>
                  </a:solidFill>
                  <a:prstDash val="solid"/>
                  <a:round/>
                </a:ln>
                <a:solidFill>
                  <a:srgbClr val="00B050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IranNastaliq"/>
                <a:ea typeface="Times New Roman"/>
                <a:cs typeface="B Titr"/>
              </a:rPr>
              <a:t>اصلاح الگوی تغذیه برای حفظ و ارتقاء سلامت </a:t>
            </a:r>
          </a:p>
          <a:p>
            <a:pPr lvl="0" algn="ctr">
              <a:spcBef>
                <a:spcPts val="1800"/>
              </a:spcBef>
            </a:pPr>
            <a:r>
              <a:rPr lang="fa-IR" sz="16600" b="1" dirty="0" smtClean="0">
                <a:ln w="28575" cap="flat" cmpd="sng" algn="ctr">
                  <a:solidFill>
                    <a:srgbClr val="1E1C11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IranNastaliq"/>
                <a:ea typeface="Times New Roman"/>
                <a:cs typeface="B Titr"/>
              </a:rPr>
              <a:t>مسابقه غذا،هنر،سلامت </a:t>
            </a:r>
          </a:p>
          <a:p>
            <a:pPr lvl="0" algn="ctr">
              <a:lnSpc>
                <a:spcPct val="150000"/>
              </a:lnSpc>
            </a:pPr>
            <a:r>
              <a:rPr lang="fa-IR" sz="15000" b="1" dirty="0" smtClean="0">
                <a:ln w="28575" cap="flat" cmpd="sng" algn="ctr">
                  <a:solidFill>
                    <a:srgbClr val="1E1C11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50038" dist="50800" dir="7500000" algn="tl">
                    <a:srgbClr val="000000">
                      <a:alpha val="35000"/>
                    </a:srgbClr>
                  </a:outerShdw>
                </a:effectLst>
                <a:latin typeface="IranNastaliq"/>
                <a:ea typeface="Times New Roman"/>
                <a:cs typeface="B Titr"/>
              </a:rPr>
              <a:t>اسامی برندگان مورخ 95/08/01</a:t>
            </a:r>
          </a:p>
          <a:p>
            <a:pPr lvl="0" algn="ctr">
              <a:lnSpc>
                <a:spcPct val="150000"/>
              </a:lnSpc>
            </a:pPr>
            <a:endParaRPr lang="en-US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595748"/>
              </p:ext>
            </p:extLst>
          </p:nvPr>
        </p:nvGraphicFramePr>
        <p:xfrm>
          <a:off x="17584777" y="16386176"/>
          <a:ext cx="13858153" cy="8784975"/>
        </p:xfrm>
        <a:graphic>
          <a:graphicData uri="http://schemas.openxmlformats.org/drawingml/2006/table">
            <a:tbl>
              <a:tblPr rtl="1" firstRow="1" firstCol="1" bandRow="1">
                <a:tableStyleId>{F5AB1C69-6EDB-4FF4-983F-18BD219EF322}</a:tableStyleId>
              </a:tblPr>
              <a:tblGrid>
                <a:gridCol w="1264305"/>
                <a:gridCol w="2154524"/>
                <a:gridCol w="3043335"/>
                <a:gridCol w="2764883"/>
                <a:gridCol w="2428764"/>
                <a:gridCol w="2202342"/>
              </a:tblGrid>
              <a:tr h="15407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نام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نوع غذا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امتیاز نهایی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رتبه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49308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فرزانه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نوروزی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آش انار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56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اول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10519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بهناز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دانائی مقدم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خورشت هویج و آلو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52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دوم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5407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الهه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پوراحمدی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سوپ شیر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50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سوم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10519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4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معصومه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فولادی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آش دوغ محلی اردبیلی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48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سوم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8380146" y="14516721"/>
            <a:ext cx="12267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000" b="1" dirty="0">
                <a:cs typeface="B Tabassom" panose="00000400000000000000" pitchFamily="2" charset="-78"/>
              </a:rPr>
              <a:t>نفرات برتر گروه غذایی آش و سوپ و خورشت</a:t>
            </a:r>
            <a:endParaRPr lang="en-US" sz="6000" b="1" dirty="0">
              <a:cs typeface="B Tabassom" panose="00000400000000000000" pitchFamily="2" charset="-78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596642"/>
              </p:ext>
            </p:extLst>
          </p:nvPr>
        </p:nvGraphicFramePr>
        <p:xfrm>
          <a:off x="2236618" y="16242160"/>
          <a:ext cx="13378439" cy="9576056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1220541"/>
                <a:gridCol w="2024279"/>
                <a:gridCol w="2947492"/>
                <a:gridCol w="2689536"/>
                <a:gridCol w="2355552"/>
                <a:gridCol w="2141039"/>
              </a:tblGrid>
              <a:tr h="1927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نام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نوع غذا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امتیاز نهایی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رتبه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86641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شیوا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ژیانی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کوفته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62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اول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927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الهی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حسینی کلاته ساداتی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کمه جوش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62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 smtClean="0">
                          <a:effectLst/>
                          <a:cs typeface="B Titr" panose="00000700000000000000" pitchFamily="2" charset="-78"/>
                        </a:rPr>
                        <a:t>اول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927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فاطمه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بسکابادی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قروتی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60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smtClean="0">
                          <a:effectLst/>
                          <a:cs typeface="B Titr" panose="00000700000000000000" pitchFamily="2" charset="-78"/>
                        </a:rPr>
                        <a:t>دوم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92741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4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سمیه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فیضی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>
                          <a:effectLst/>
                          <a:cs typeface="B Titr" panose="00000700000000000000" pitchFamily="2" charset="-78"/>
                        </a:rPr>
                        <a:t> کشک و بادمجان </a:t>
                      </a:r>
                      <a:endParaRPr lang="en-US" sz="400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58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dirty="0">
                          <a:effectLst/>
                          <a:cs typeface="B Titr" panose="00000700000000000000" pitchFamily="2" charset="-78"/>
                        </a:rPr>
                        <a:t>سوم 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3275362" y="14406533"/>
            <a:ext cx="102251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600" b="1" dirty="0">
                <a:cs typeface="B Tabassom" panose="00000400000000000000" pitchFamily="2" charset="-78"/>
              </a:rPr>
              <a:t>نفرات برتر گروه غذایی سنتی و محلی </a:t>
            </a:r>
            <a:endParaRPr lang="en-US" sz="6600" b="1" dirty="0">
              <a:cs typeface="B Tabassom" panose="00000400000000000000" pitchFamily="2" charset="-7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69719"/>
              </p:ext>
            </p:extLst>
          </p:nvPr>
        </p:nvGraphicFramePr>
        <p:xfrm>
          <a:off x="17452400" y="28627536"/>
          <a:ext cx="13727288" cy="8424936"/>
        </p:xfrm>
        <a:graphic>
          <a:graphicData uri="http://schemas.openxmlformats.org/drawingml/2006/table">
            <a:tbl>
              <a:tblPr rtl="1" firstRow="1" firstCol="1" bandRow="1">
                <a:tableStyleId>{35758FB7-9AC5-4552-8A53-C91805E547FA}</a:tableStyleId>
              </a:tblPr>
              <a:tblGrid>
                <a:gridCol w="1252368"/>
                <a:gridCol w="2077063"/>
                <a:gridCol w="3024350"/>
                <a:gridCol w="2759667"/>
                <a:gridCol w="2416973"/>
                <a:gridCol w="2196867"/>
              </a:tblGrid>
              <a:tr h="1943846"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نام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نوع غذا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امتیاز نهایی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رتبه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881296"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مریم 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خرمشاهیان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حلوای شیر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66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اول 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655948"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ایمان 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نورآوران فیض آباد 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کیک اسفناج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60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دوم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1943846"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عذری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ابراهیمی نیا 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حلوا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>
                          <a:effectLst/>
                          <a:cs typeface="B Titr" panose="00000700000000000000" pitchFamily="2" charset="-78"/>
                        </a:rPr>
                        <a:t>56</a:t>
                      </a:r>
                      <a:endParaRPr lang="en-US" sz="5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20165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5400" kern="1200" dirty="0">
                          <a:effectLst/>
                          <a:cs typeface="B Titr" panose="00000700000000000000" pitchFamily="2" charset="-78"/>
                        </a:rPr>
                        <a:t>سوم </a:t>
                      </a:r>
                      <a:endParaRPr lang="en-US" sz="5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9217573" y="26675188"/>
            <a:ext cx="109652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8000" b="1" dirty="0">
                <a:cs typeface="B Tabassom" panose="00000400000000000000" pitchFamily="2" charset="-78"/>
              </a:rPr>
              <a:t>نفرات برتر </a:t>
            </a:r>
            <a:r>
              <a:rPr lang="fa-IR" sz="8000" b="1" dirty="0" smtClean="0">
                <a:cs typeface="B Tabassom" panose="00000400000000000000" pitchFamily="2" charset="-78"/>
              </a:rPr>
              <a:t>گروه  </a:t>
            </a:r>
            <a:r>
              <a:rPr lang="fa-IR" sz="8000" b="1" dirty="0">
                <a:cs typeface="B Tabassom" panose="00000400000000000000" pitchFamily="2" charset="-78"/>
              </a:rPr>
              <a:t>انواع کیک و دسر </a:t>
            </a:r>
            <a:endParaRPr lang="en-US" sz="8000" b="1" dirty="0">
              <a:cs typeface="B Tabassom" panose="00000400000000000000" pitchFamily="2" charset="-78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574503"/>
              </p:ext>
            </p:extLst>
          </p:nvPr>
        </p:nvGraphicFramePr>
        <p:xfrm>
          <a:off x="2505131" y="28411512"/>
          <a:ext cx="13177464" cy="8412702"/>
        </p:xfrm>
        <a:graphic>
          <a:graphicData uri="http://schemas.openxmlformats.org/drawingml/2006/table">
            <a:tbl>
              <a:tblPr rtl="1" firstRow="1" firstCol="1" bandRow="1">
                <a:tableStyleId>{284E427A-3D55-4303-BF80-6455036E1DE7}</a:tableStyleId>
              </a:tblPr>
              <a:tblGrid>
                <a:gridCol w="1202206"/>
                <a:gridCol w="1993871"/>
                <a:gridCol w="2903214"/>
                <a:gridCol w="2649132"/>
                <a:gridCol w="2320165"/>
                <a:gridCol w="2108876"/>
              </a:tblGrid>
              <a:tr h="17794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ردیف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نام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نوع غذا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امتیاز نهایی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رتبه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21108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اعظم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برغمدی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کوکوی مرغ و قارچ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62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اول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21108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فاطمه 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علیزاده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پیراشکی گوشت و سبزیجات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58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دوم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21108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فاطمه 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لتری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سالاد مرغ و پیازچه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58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سوم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2483275" y="26765633"/>
            <a:ext cx="118093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600" b="1" dirty="0">
                <a:cs typeface="B Tabassom" panose="00000400000000000000" pitchFamily="2" charset="-78"/>
              </a:rPr>
              <a:t>نفرات برتر گروه غذاهای فانتزی و سالاد  </a:t>
            </a:r>
            <a:endParaRPr lang="en-US" sz="6600" b="1" dirty="0">
              <a:cs typeface="B Tabassom" panose="00000400000000000000" pitchFamily="2" charset="-78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08070"/>
              </p:ext>
            </p:extLst>
          </p:nvPr>
        </p:nvGraphicFramePr>
        <p:xfrm>
          <a:off x="7777089" y="39212712"/>
          <a:ext cx="15992693" cy="8449281"/>
        </p:xfrm>
        <a:graphic>
          <a:graphicData uri="http://schemas.openxmlformats.org/drawingml/2006/table">
            <a:tbl>
              <a:tblPr rtl="1" firstRow="1" firstCol="1" bandRow="1">
                <a:tableStyleId>{00A15C55-8517-42AA-B614-E9B94910E393}</a:tableStyleId>
              </a:tblPr>
              <a:tblGrid>
                <a:gridCol w="1459044"/>
                <a:gridCol w="2419840"/>
                <a:gridCol w="3523457"/>
                <a:gridCol w="3215093"/>
                <a:gridCol w="2815843"/>
                <a:gridCol w="2559416"/>
              </a:tblGrid>
              <a:tr h="20986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ردیف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نام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نام خانوادگی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نوع غذا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امتیاز نهایی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رتبه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212879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رقیه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زحمتی ایرج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سوشی ماهی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64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اول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1109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لیلا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وطن دوست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پاستا </a:t>
                      </a: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با میگو و سبزیجات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58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دوم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  <a:tr h="211090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 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الهام 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حاجی زاده </a:t>
                      </a:r>
                      <a:endParaRPr lang="en-US" sz="40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ماهی شکم پر و سبزیجات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56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4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سوم </a:t>
                      </a:r>
                      <a:endParaRPr lang="en-US" sz="4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8387931" y="37497872"/>
            <a:ext cx="135747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7200" b="1" dirty="0">
                <a:cs typeface="B Tabassom" panose="00000400000000000000" pitchFamily="2" charset="-78"/>
              </a:rPr>
              <a:t>نفرات برتر گروه غذاهای دریایی </a:t>
            </a:r>
            <a:endParaRPr lang="en-US" sz="7200" b="1" dirty="0">
              <a:cs typeface="B Tabassom" panose="00000400000000000000" pitchFamily="2" charset="-78"/>
            </a:endParaRPr>
          </a:p>
        </p:txBody>
      </p:sp>
      <p:pic>
        <p:nvPicPr>
          <p:cNvPr id="23" name="Picture 2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9680" y="452454"/>
            <a:ext cx="2755436" cy="3319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 descr="untitled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21" y="452454"/>
            <a:ext cx="4320479" cy="28047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Rectangle 23"/>
          <p:cNvSpPr/>
          <p:nvPr/>
        </p:nvSpPr>
        <p:spPr>
          <a:xfrm>
            <a:off x="3024560" y="48645760"/>
            <a:ext cx="244151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9600" b="1" dirty="0" smtClean="0">
                <a:cs typeface="B Tabassom" panose="00000400000000000000" pitchFamily="2" charset="-78"/>
              </a:rPr>
              <a:t>معاونت غذا و داروی دانشگاه علوم پزشکی مشهد</a:t>
            </a:r>
            <a:endParaRPr lang="en-US" sz="9600" b="1" dirty="0">
              <a:cs typeface="B 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5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246</Words>
  <Application>Microsoft Office PowerPoint</Application>
  <PresentationFormat>Custom</PresentationFormat>
  <Paragraphs>141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Maryam Rabbani Abolfazli</cp:lastModifiedBy>
  <cp:revision>8</cp:revision>
  <dcterms:created xsi:type="dcterms:W3CDTF">2016-10-23T22:45:33Z</dcterms:created>
  <dcterms:modified xsi:type="dcterms:W3CDTF">2016-10-24T07:51:02Z</dcterms:modified>
</cp:coreProperties>
</file>